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2"/>
    <a:srgbClr val="1A1A1A"/>
    <a:srgbClr val="8D8B89"/>
    <a:srgbClr val="E5E4E0"/>
    <a:srgbClr val="A7A39E"/>
    <a:srgbClr val="8C8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1137-B2F4-44A2-AEA9-B8D72975A05F}" type="datetime1">
              <a:rPr lang="de-DE" smtClean="0"/>
              <a:t>23.04.2026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3065-8A24-47C9-A843-0DFEC08A77C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876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6253B-BE88-45C5-9ABC-A8414C168BD1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56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83E9-78C5-8CF4-2A11-E2FE6BFA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0212E6-0217-695A-B26A-FA87136C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ADC180-9105-5A14-B4D0-0E5A5CE5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BD9D2A-F100-8317-CAF0-6FE61A0FC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34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70CCF-D84C-2F97-05E0-A1398C4C7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82C2DA-6748-7D85-A9C3-F40EE7262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93A06B-3E0D-85CE-49F7-81CE4D14E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582896-E257-DE9C-24A3-7D2E3267F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C2F0-CFEE-4789-0C91-6830B660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22B0FE-24E2-F897-B417-9C1BF4788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B54CFC-8EB6-4AB8-1741-8FD7F17C6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42F424-1431-1CFE-5024-18671624A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0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14BEA-D668-F171-DAB6-E83C99835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2D2B6C-AC32-D63D-D08A-2F6457181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80B68C-2C2A-931E-137F-E053C99D7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B98DAE-B5C8-BCF5-AA3A-542B6EE63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2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E7BE3-39A1-61D3-FB17-1EE38152B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7C5E07-D585-95D7-243B-E1419459C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EDD2ED-E596-D949-52BA-8ED91996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5AC660-C977-4391-A922-479ADA46B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33C69-7555-354D-9611-2236CD72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DA0935-1518-703F-F617-6C079F25A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07BB0B3-D024-22D5-8319-C85DC3576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56D19A-D5D5-7EBC-84E2-DAA17AAED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5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0D4F-DD27-ACE4-441C-AF7E2081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AAA17E-C0A7-BDCA-0FC0-988BBBB94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A9D49D9-60B1-65FE-DE33-1301D534A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06B3BD-88AA-EF7F-46A9-EF3191B40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7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7C84-4F88-412F-2A00-9D91D310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AE0C00A-F158-3C35-552B-8E6425DC6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B94D01-6520-D9B1-12A6-AA2CA2D16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C134FC-2C7F-636E-F48B-15FA86F59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6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248F2-7D54-7648-B99C-7D49FD9E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01E952-5D03-74DF-59E4-AA77EFC6C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DA3C9D-12BB-85A2-3C2F-0B200D69C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24710B-096B-78BE-B84F-37F752B7C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7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6E7D-D37D-AFA4-DED9-C72B82373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92265F0-501B-27D4-172A-2FBDE6BA1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DC0600B-15BB-ADAF-5EAB-2BA3BDB3B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490D42-D783-1056-923F-8D9B3E0BE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03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B2A3-590F-14A9-ABE5-C073C633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56B611-A5DB-B608-A68A-1147B374B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313EA0-31C7-A6CB-8E08-26796AAAF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8B3E2-A304-E5ED-B45F-3DECEA7BC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8FE69-3F99-4550-AA00-A7FF61BF76EA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AEB60-0CF2-4FDF-8809-8AC51494D5F5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8AF836-13A8-46EF-A2AE-6F658367FD73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DFE2F-C573-4D62-882A-E8846EF03C0C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8E20CA-0CA2-4574-B1D6-69C8C65EED42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9B9F8F-6639-463B-9FB3-42044123F51F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Bild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Bild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9E6A23-504C-403E-B76B-B05505FCD76B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8F14C-D4F1-40B6-B1AD-A03EDAA6725D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8E1CE-31A4-4DC1-9A14-A1FDAD407674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3744A-5A44-4BFF-92AA-16DA5E94BB83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Bild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DD9AE-23AE-4EB7-B3DB-242A1D8478FB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42FB20-1F3E-43B9-A22C-6B636C25391A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D78AD-A707-44D8-98C7-2E5BF17C114E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DB1FF-C55B-4D31-A515-83B796043DD6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3AE0C-9D3B-493D-AE1C-E837EBD1A420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68BEABDA-98C7-4D1F-B6BB-CA7E2F630F9B}" type="datetime1">
              <a:rPr lang="de-DE" noProof="0" smtClean="0"/>
              <a:t>23.04.2026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ihand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714918" cy="2420504"/>
          </a:xfrm>
        </p:spPr>
        <p:txBody>
          <a:bodyPr rtlCol="0">
            <a:normAutofit/>
          </a:bodyPr>
          <a:lstStyle/>
          <a:p>
            <a:pPr algn="l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Projekt: </a:t>
            </a:r>
            <a:b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„AI on 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edge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endParaRPr lang="de-DE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 fontScale="92500" lnSpcReduction="20000"/>
          </a:bodyPr>
          <a:lstStyle/>
          <a:p>
            <a:pPr algn="l"/>
            <a:r>
              <a:rPr lang="de-DE" sz="180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ein KI-basiertes System zur optischen Zählerstanderkennung und automatisierten Datenverarbeitung entwickeln</a:t>
            </a:r>
            <a:endParaRPr lang="de-DE" sz="1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Grafik 7" descr="Ein Bild, das Text, Messgerät, Screenshot, Messinstrument enthält.&#10;&#10;KI-generierte Inhalte können fehlerhaft sein.">
            <a:extLst>
              <a:ext uri="{FF2B5EF4-FFF2-40B4-BE49-F238E27FC236}">
                <a16:creationId xmlns:a16="http://schemas.microsoft.com/office/drawing/2014/main" id="{60D99E31-E132-F603-B714-57CC37B2B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72" y="1179000"/>
            <a:ext cx="658556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24506-B2BC-7798-03A8-A83BAB94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34DAFBAD-63CE-B872-592C-090AFB91A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55948A-1ABF-0610-3679-B8B10C20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0" y="650240"/>
            <a:ext cx="5770881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Warum das wichtig ist?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BF4E03BD-77B4-BE6E-29ED-BBB1340E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03" y="1834049"/>
            <a:ext cx="4975225" cy="4058751"/>
          </a:xfrm>
        </p:spPr>
        <p:txBody>
          <a:bodyPr rtlCol="0" anchor="t">
            <a:normAutofit fontScale="92500" lnSpcReduction="10000"/>
          </a:bodyPr>
          <a:lstStyle/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✅ Ihr erlebt KI nicht als Theorie, sondern als praktische Technologie.</a:t>
            </a:r>
          </a:p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✅ Ihr lernt, wie man KI konfiguriert statt nur programmiert.</a:t>
            </a:r>
          </a:p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✅ Ihr erprobt den Einsatz in einem realen Anwendungsszenario.</a:t>
            </a:r>
          </a:p>
        </p:txBody>
      </p:sp>
      <p:pic>
        <p:nvPicPr>
          <p:cNvPr id="10242" name="Picture 2" descr="&#10;                    11&#10;                ">
            <a:extLst>
              <a:ext uri="{FF2B5EF4-FFF2-40B4-BE49-F238E27FC236}">
                <a16:creationId xmlns:a16="http://schemas.microsoft.com/office/drawing/2014/main" id="{D6079547-399B-5DEB-BE01-9F51F6AE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3" y="1061824"/>
            <a:ext cx="50287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CA7B-2B17-C309-18B8-F132E5C8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0FDE17F-2F84-B3EC-3D34-2C3E88C4A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49EEC9-4433-33CC-7D54-4A208756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609600"/>
            <a:ext cx="4895267" cy="970450"/>
          </a:xfrm>
        </p:spPr>
        <p:txBody>
          <a:bodyPr rtlCol="0" anchor="b">
            <a:noAutofit/>
          </a:bodyPr>
          <a:lstStyle/>
          <a:p>
            <a:r>
              <a:rPr lang="de-DE" sz="3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Einstieg in die Lernsituation</a:t>
            </a:r>
            <a:endParaRPr lang="de-DE" sz="3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4EEE8932-E9BA-4AFC-64C9-695A446A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 lnSpcReduction="10000"/>
          </a:bodyPr>
          <a:lstStyle/>
          <a:p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Gruppenbildung</a:t>
            </a:r>
          </a:p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📌 Geräte ausgeben / Komponenten prüfen</a:t>
            </a:r>
          </a:p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📌 Erste Aufgabe: </a:t>
            </a:r>
            <a:r>
              <a:rPr lang="de-DE" sz="2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Flashen</a:t>
            </a: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der Firmware, WLAN verbinden</a:t>
            </a:r>
          </a:p>
          <a:p>
            <a:pPr marL="36900" indent="0">
              <a:buNone/>
            </a:pPr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📌 Erste Beobachtung: Funktioniert die Kamera?</a:t>
            </a:r>
          </a:p>
        </p:txBody>
      </p:sp>
      <p:pic>
        <p:nvPicPr>
          <p:cNvPr id="6" name="Picture 2" descr="&#10;                    4&#10;                ">
            <a:extLst>
              <a:ext uri="{FF2B5EF4-FFF2-40B4-BE49-F238E27FC236}">
                <a16:creationId xmlns:a16="http://schemas.microsoft.com/office/drawing/2014/main" id="{3F4A0056-DFD7-F11E-DB89-1318FEA5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2" y="729000"/>
            <a:ext cx="574585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0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22CA1-6521-941C-95F7-3A0BFBB81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D9739999-BB42-CCDD-1725-0B06AA98C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2963F8-C1DF-33B8-C322-EF42803B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609600"/>
            <a:ext cx="4895267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Fragen &amp; Ausblick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905021F8-0368-E99A-FCB0-F70368AC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/>
          </a:bodyPr>
          <a:lstStyle/>
          <a:p>
            <a:pPr marL="36900" indent="0">
              <a:buNone/>
            </a:pPr>
            <a:r>
              <a:rPr lang="de-DE" sz="3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❓ Was möchtet ihr über das System wissen?</a:t>
            </a:r>
          </a:p>
          <a:p>
            <a:pPr marL="36900" indent="0">
              <a:buNone/>
            </a:pPr>
            <a:r>
              <a:rPr lang="de-DE" sz="3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🧪 Ab jetzt geht’s los mit der praktischen Umsetzung.</a:t>
            </a:r>
          </a:p>
        </p:txBody>
      </p:sp>
      <p:pic>
        <p:nvPicPr>
          <p:cNvPr id="12290" name="Picture 2" descr="&#10;                    6&#10;                ">
            <a:extLst>
              <a:ext uri="{FF2B5EF4-FFF2-40B4-BE49-F238E27FC236}">
                <a16:creationId xmlns:a16="http://schemas.microsoft.com/office/drawing/2014/main" id="{3A31C3EF-240F-216C-062D-1D743C0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5" y="729000"/>
            <a:ext cx="404792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0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C6B33-CBD3-BAD8-A646-CCF943B3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8B6D23B-5563-BBBE-EFDC-421779D6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0F1715-E3D0-11EA-1B8E-82E06860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609600"/>
            <a:ext cx="4895267" cy="970450"/>
          </a:xfrm>
        </p:spPr>
        <p:txBody>
          <a:bodyPr rtlCol="0" anchor="b">
            <a:normAutofit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Quellen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3FB7FC4-29A7-BB0E-BE1A-027359EB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 fontScale="92500" lnSpcReduction="20000"/>
          </a:bodyPr>
          <a:lstStyle/>
          <a:p>
            <a:r>
              <a:rPr lang="en-US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GitHub-Repository “AI on the Edge Device” (https://jomjol.github.io/AI-on-the-edge-device-docs/ </a:t>
            </a:r>
            <a:r>
              <a:rPr lang="en-US" sz="2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mit</a:t>
            </a:r>
            <a:r>
              <a:rPr lang="en-US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Stand </a:t>
            </a:r>
            <a:r>
              <a:rPr lang="en-US" sz="2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vom</a:t>
            </a:r>
            <a:r>
              <a:rPr lang="en-US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15.01.2026)</a:t>
            </a:r>
          </a:p>
          <a:p>
            <a:r>
              <a:rPr lang="de-DE" sz="2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ESP32CAM liest Wasseruhr (https://www.heise.de/select/make/2021/2/2103513300897420296 mit Stand vom 15.01.2026)</a:t>
            </a:r>
          </a:p>
          <a:p>
            <a:endParaRPr lang="de-DE" sz="2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hteck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Bild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609600"/>
            <a:ext cx="5088307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de-DE" sz="4000" dirty="0">
                <a:latin typeface="Roboto" panose="02000000000000000000" pitchFamily="2" charset="0"/>
                <a:ea typeface="Roboto" panose="02000000000000000000" pitchFamily="2" charset="0"/>
              </a:rPr>
              <a:t>Worum geht´s konkret?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 fontScale="85000" lnSpcReduction="20000"/>
          </a:bodyPr>
          <a:lstStyle/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Ein Versorgungsunternehmen möchte Wasserzähler automatisch ablesen.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kameragestütztes System auf Basis künstlicher Intelligenz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kein Cloud-Zugriff – alles läuft lokal auf einem kleinen Mikrocontroller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Eure Aufgabe: Das System verstehen, aufbauen und testen.</a:t>
            </a:r>
          </a:p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📸 Zielgerät: ESP32-CAM + 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TFLite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-Modell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EB7DB8-DC6F-6DFD-EB7A-B6B21337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1" y="1629000"/>
            <a:ext cx="543539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5DD0C-3296-2D34-12F4-43204AD7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6473E2B5-3D82-B57B-ECA0-4BF3097AD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9B309E-BE14-6389-FE37-2584F9AA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 steckt die KI?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D38125E1-8172-F211-4E35-3B6EC9F6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 fontScale="92500" lnSpcReduction="10000"/>
          </a:bodyPr>
          <a:lstStyle/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Erfassung eines Kamerabilds des Wasserzählers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Auswahl eines Bildausschnitts (ROI)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Künstliche Intelligenz (CNN) erkennt Ziffern im Bild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Das Modell liefert den erkannten Wert (z. B. 67.0022 m³)</a:t>
            </a:r>
          </a:p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🧠 KI = trainiertes Modell auf dem Gerät (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TinyML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/ 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TFLite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EEC105-E2AF-DC8B-95F6-51E10566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2" y="2532913"/>
            <a:ext cx="6120000" cy="17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2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9F790-BE89-93B6-511A-655CE0A7F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6B9F6566-7712-2A56-A8AB-90CC12DC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AA85A-2F98-2C2C-78E1-C93CFD58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250" y="1188720"/>
            <a:ext cx="4538124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Warum kein Cloud-Dienst?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CCD4B-848D-BDD6-7E52-1A08217E9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423"/>
              </p:ext>
            </p:extLst>
          </p:nvPr>
        </p:nvGraphicFramePr>
        <p:xfrm>
          <a:off x="6104624" y="2789830"/>
          <a:ext cx="6087376" cy="3101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688">
                  <a:extLst>
                    <a:ext uri="{9D8B030D-6E8A-4147-A177-3AD203B41FA5}">
                      <a16:colId xmlns:a16="http://schemas.microsoft.com/office/drawing/2014/main" val="4177658751"/>
                    </a:ext>
                  </a:extLst>
                </a:gridCol>
                <a:gridCol w="3043688">
                  <a:extLst>
                    <a:ext uri="{9D8B030D-6E8A-4147-A177-3AD203B41FA5}">
                      <a16:colId xmlns:a16="http://schemas.microsoft.com/office/drawing/2014/main" val="1765300325"/>
                    </a:ext>
                  </a:extLst>
                </a:gridCol>
              </a:tblGrid>
              <a:tr h="57074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Cloud-KI</a:t>
                      </a:r>
                      <a:endParaRPr lang="de-DE" sz="2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A7A39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Edge-KI (wie bei uns)</a:t>
                      </a:r>
                      <a:endParaRPr lang="de-DE" sz="28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A7A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22191"/>
                  </a:ext>
                </a:extLst>
              </a:tr>
              <a:tr h="571158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hohe Rechenleistung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lokal, direkt auf dem Gerät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63169"/>
                  </a:ext>
                </a:extLst>
              </a:tr>
              <a:tr h="571158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Datenschutzproblematik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kein Datenversand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07616"/>
                  </a:ext>
                </a:extLst>
              </a:tr>
              <a:tr h="57074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Internetzugang erforderlich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autark, z. B. im Keller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54983"/>
                  </a:ext>
                </a:extLst>
              </a:tr>
              <a:tr h="571158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Rechenzentren notwendig</a:t>
                      </a:r>
                      <a:endParaRPr lang="de-DE" sz="2800" b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de-DE" sz="20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Mikrocontroller genügt</a:t>
                      </a:r>
                      <a:endParaRPr lang="de-DE" sz="2800" b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7225"/>
                  </a:ext>
                </a:extLst>
              </a:tr>
            </a:tbl>
          </a:graphicData>
        </a:graphic>
      </p:graphicFrame>
      <p:pic>
        <p:nvPicPr>
          <p:cNvPr id="3074" name="Picture 2" descr="&#10;                    3&#10;                ">
            <a:extLst>
              <a:ext uri="{FF2B5EF4-FFF2-40B4-BE49-F238E27FC236}">
                <a16:creationId xmlns:a16="http://schemas.microsoft.com/office/drawing/2014/main" id="{05D140B9-0B98-75BE-D74F-A036E4BC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6" y="728999"/>
            <a:ext cx="583072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B3E28-7431-DEF5-8314-3D16E040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9C5EF6D4-6EBD-1D40-1DCA-631438E3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075B77-6E14-78D0-2396-F182CF93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291" y="581575"/>
            <a:ext cx="5079999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Aufbau des Systems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15F49F7-7D71-656D-960A-2AF9B739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 fontScale="92500" lnSpcReduction="20000"/>
          </a:bodyPr>
          <a:lstStyle/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ESP32-CAM (Mikrocontroller + Kamera)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Firmware mit integriertem </a:t>
            </a:r>
            <a:r>
              <a:rPr lang="de-DE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TFLite</a:t>
            </a: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-KI-Modell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Zugriff über Web-Oberfläche zur Konfiguration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Speicherung auf SD-Karte / MQTT-Datenübertragung</a:t>
            </a:r>
          </a:p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📦 Hardwarewert ca. 20 Euro (ESP32-CAM, SD-Karte, USB-Steckernetzteil) ohne 3D-Druck</a:t>
            </a:r>
          </a:p>
        </p:txBody>
      </p:sp>
      <p:pic>
        <p:nvPicPr>
          <p:cNvPr id="5124" name="Picture 4" descr="&#10;                    5&#10;                ">
            <a:extLst>
              <a:ext uri="{FF2B5EF4-FFF2-40B4-BE49-F238E27FC236}">
                <a16:creationId xmlns:a16="http://schemas.microsoft.com/office/drawing/2014/main" id="{8E6205C7-AF0E-3D21-2E6D-6708EF8C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8" y="2079000"/>
            <a:ext cx="57375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4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5BFF-3439-C8CD-9CFC-5B682BFC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3EBA5EB5-8F3F-5AF5-DB7F-C1876FED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50FB6E-E0D2-F766-46F1-99E892F0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205" y="581575"/>
            <a:ext cx="5403797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Anwendungsbeispiel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12152CFF-DB62-FFEF-0CA0-49CDDA53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/>
          </a:bodyPr>
          <a:lstStyle/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📸 Live-Erkennung von Wasserzählerständen</a:t>
            </a:r>
            <a:b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→ Übertragung an Smart Home / Abrechnungssystem</a:t>
            </a:r>
            <a:b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→ Automatische Warnungen bei Leckage oder Verbrauchsanomalien</a:t>
            </a:r>
          </a:p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💡 auch nutzbar für Strom-, Gas- oder Heizkostenmesser</a:t>
            </a:r>
          </a:p>
        </p:txBody>
      </p:sp>
      <p:pic>
        <p:nvPicPr>
          <p:cNvPr id="6146" name="Picture 2" descr="&#10;                    10&#10;                ">
            <a:extLst>
              <a:ext uri="{FF2B5EF4-FFF2-40B4-BE49-F238E27FC236}">
                <a16:creationId xmlns:a16="http://schemas.microsoft.com/office/drawing/2014/main" id="{09243FD8-DAD4-DF55-CA56-E3B46A62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" y="1179000"/>
            <a:ext cx="589516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1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1AAED-A539-F487-FD09-2F0C270C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A74156C7-9AEF-188B-4C93-1979CDF6D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CFF6F2-2D75-E75E-EBD6-2A501D5C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5" y="581575"/>
            <a:ext cx="5281877" cy="970450"/>
          </a:xfrm>
        </p:spPr>
        <p:txBody>
          <a:bodyPr rtlCol="0" anchor="b">
            <a:normAutofit fontScale="90000"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Projektziel (für euch)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C93B0080-E202-AD61-992F-D7D34ED1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 fontScale="92500"/>
          </a:bodyPr>
          <a:lstStyle/>
          <a:p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Ihr sollt:</a:t>
            </a:r>
          </a:p>
          <a:p>
            <a:pPr lvl="1"/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Das System in Betrieb nehmen.</a:t>
            </a:r>
          </a:p>
          <a:p>
            <a:pPr lvl="1"/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Die KI-Konfiguration verstehen und anpassen.</a:t>
            </a:r>
          </a:p>
          <a:p>
            <a:pPr lvl="1"/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Daten auslesen und übertragen.</a:t>
            </a:r>
          </a:p>
          <a:p>
            <a:pPr lvl="1"/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Die Zuverlässigkeit analysieren.</a:t>
            </a:r>
          </a:p>
          <a:p>
            <a:pPr lvl="1"/>
            <a:r>
              <a:rPr lang="de-DE" sz="2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Eine funktionierende Lösung dokumentieren und präsentieren.</a:t>
            </a:r>
          </a:p>
        </p:txBody>
      </p:sp>
      <p:pic>
        <p:nvPicPr>
          <p:cNvPr id="5" name="Picture 2" descr="&#10;                    2&#10;                ">
            <a:extLst>
              <a:ext uri="{FF2B5EF4-FFF2-40B4-BE49-F238E27FC236}">
                <a16:creationId xmlns:a16="http://schemas.microsoft.com/office/drawing/2014/main" id="{86B2FD2D-2263-9828-3AD3-7AC311D0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2" y="1179000"/>
            <a:ext cx="5446192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8E8E6-E293-0D6F-9BD7-6BC6974E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90AF530F-6482-6DB7-FAB9-C950D9D3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CDBE28-9700-833C-8637-AB96A3FF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1209040"/>
            <a:ext cx="4895267" cy="970450"/>
          </a:xfrm>
        </p:spPr>
        <p:txBody>
          <a:bodyPr rtlCol="0" anchor="b">
            <a:noAutofit/>
          </a:bodyPr>
          <a:lstStyle/>
          <a:p>
            <a:r>
              <a:rPr lang="de-DE" sz="36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Beispielhafte Benutzeroberfläche</a:t>
            </a:r>
            <a:endParaRPr lang="de-DE" sz="36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19E5034B-E248-1C0B-BFC4-90341F64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2403073"/>
            <a:ext cx="4975225" cy="2504207"/>
          </a:xfrm>
        </p:spPr>
        <p:txBody>
          <a:bodyPr rtlCol="0" anchor="t">
            <a:normAutofit/>
          </a:bodyPr>
          <a:lstStyle/>
          <a:p>
            <a:pPr marL="36900" indent="0">
              <a:buNone/>
            </a:pPr>
            <a:r>
              <a:rPr lang="de-DE" sz="3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Ihr lernt, wie man eine KI „feinjustiert“ – durch richtige Bildausschnitte, Belichtung, Testdaten.</a:t>
            </a:r>
          </a:p>
        </p:txBody>
      </p:sp>
      <p:pic>
        <p:nvPicPr>
          <p:cNvPr id="8194" name="Picture 2" descr="&#10;                    7&#10;                ">
            <a:extLst>
              <a:ext uri="{FF2B5EF4-FFF2-40B4-BE49-F238E27FC236}">
                <a16:creationId xmlns:a16="http://schemas.microsoft.com/office/drawing/2014/main" id="{7CF7740C-311B-0067-54AC-C99EDD74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8" y="1061824"/>
            <a:ext cx="501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8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3123-7237-676D-F7A1-2BA2080C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17B1C94A-94EA-12B5-D437-27CF8BBB1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AC1576-1ABA-38F4-170D-71F2182A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609600"/>
            <a:ext cx="4895267" cy="970450"/>
          </a:xfrm>
        </p:spPr>
        <p:txBody>
          <a:bodyPr rtlCol="0" anchor="b">
            <a:normAutofit/>
          </a:bodyPr>
          <a:lstStyle/>
          <a:p>
            <a:r>
              <a:rPr lang="de-DE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Grenzen der KI</a:t>
            </a:r>
            <a:endParaRPr lang="de-DE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80877AB-8435-8875-0629-84599862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75225" cy="4058751"/>
          </a:xfrm>
        </p:spPr>
        <p:txBody>
          <a:bodyPr rtlCol="0" anchor="t">
            <a:normAutofit lnSpcReduction="10000"/>
          </a:bodyPr>
          <a:lstStyle/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Was passiert bei schlechten Lichtverhältnissen?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Wie reagieren Modelle auf Schmutz/Reflexion?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Erkennt das Modell nur Ziffern? Was ist mit Sonderzeichen?</a:t>
            </a:r>
          </a:p>
          <a:p>
            <a:pPr lvl="0"/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Wie sicher ist die Erkennung?</a:t>
            </a:r>
          </a:p>
          <a:p>
            <a:pPr marL="36900" indent="0">
              <a:buNone/>
            </a:pPr>
            <a:r>
              <a:rPr lang="de-D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💬 Diese Fragen klären wir experimentell.</a:t>
            </a:r>
          </a:p>
        </p:txBody>
      </p:sp>
      <p:pic>
        <p:nvPicPr>
          <p:cNvPr id="9218" name="Picture 2" descr="&#10;                    9&#10;                ">
            <a:extLst>
              <a:ext uri="{FF2B5EF4-FFF2-40B4-BE49-F238E27FC236}">
                <a16:creationId xmlns:a16="http://schemas.microsoft.com/office/drawing/2014/main" id="{5DA423E2-2D7E-3F38-7A83-FC0A9A35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3" y="729000"/>
            <a:ext cx="48737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90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08_TF55705232.potx" id="{C2693DD5-6559-4F60-BB71-3DF0B32289E4}" vid="{FE5FC937-8F54-4BE4-8F9D-44E1A9D18C6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{3A48410B-9831-43CA-93E0-C25B619B2A26}tf55705232_win32</Template>
  <TotalTime>0</TotalTime>
  <Words>471</Words>
  <Application>Microsoft Office PowerPoint</Application>
  <PresentationFormat>Breitbild</PresentationFormat>
  <Paragraphs>77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Calibri</vt:lpstr>
      <vt:lpstr>Goudy Old Style</vt:lpstr>
      <vt:lpstr>Roboto</vt:lpstr>
      <vt:lpstr>Wingdings 2</vt:lpstr>
      <vt:lpstr>SlateVTI</vt:lpstr>
      <vt:lpstr>Projekt:  „AI on the edge“</vt:lpstr>
      <vt:lpstr>Worum geht´s konkret?</vt:lpstr>
      <vt:lpstr>Wo steckt die KI?</vt:lpstr>
      <vt:lpstr>Warum kein Cloud-Dienst?</vt:lpstr>
      <vt:lpstr>Aufbau des Systems</vt:lpstr>
      <vt:lpstr>Anwendungsbeispiel</vt:lpstr>
      <vt:lpstr>Projektziel (für euch)</vt:lpstr>
      <vt:lpstr>Beispielhafte Benutzeroberfläche</vt:lpstr>
      <vt:lpstr>Grenzen der KI</vt:lpstr>
      <vt:lpstr>Warum das wichtig ist?</vt:lpstr>
      <vt:lpstr>Einstieg in die Lernsituation</vt:lpstr>
      <vt:lpstr>Fragen &amp; Ausblick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Torsten Strecke</dc:creator>
  <cp:lastModifiedBy>Torsten Strecke</cp:lastModifiedBy>
  <cp:revision>5</cp:revision>
  <dcterms:created xsi:type="dcterms:W3CDTF">2026-01-15T13:28:38Z</dcterms:created>
  <dcterms:modified xsi:type="dcterms:W3CDTF">2026-04-23T11:13:16Z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